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4630400" cy="8229600"/>
  <p:notesSz cx="8229600" cy="14630400"/>
  <p:embeddedFontLst>
    <p:embeddedFont>
      <p:font typeface="Instrument Sans Semi Bold"/>
      <p:regular r:id="rId16"/>
    </p:embeddedFont>
    <p:embeddedFont>
      <p:font typeface="Instrument Sans Semi Bold"/>
      <p:regular r:id="rId17"/>
    </p:embeddedFont>
    <p:embeddedFont>
      <p:font typeface="Instrument Sans Semi Bold"/>
      <p:regular r:id="rId18"/>
    </p:embeddedFont>
    <p:embeddedFont>
      <p:font typeface="Instrument Sans Semi Bold"/>
      <p:regular r:id="rId19"/>
    </p:embeddedFont>
    <p:embeddedFont>
      <p:font typeface="Instrument Sans Medium"/>
      <p:regular r:id="rId20"/>
    </p:embeddedFont>
    <p:embeddedFont>
      <p:font typeface="Instrument Sans Medium"/>
      <p:regular r:id="rId21"/>
    </p:embeddedFont>
    <p:embeddedFont>
      <p:font typeface="Instrument Sans Medium"/>
      <p:regular r:id="rId22"/>
    </p:embeddedFont>
    <p:embeddedFont>
      <p:font typeface="Instrument Sans Medium"/>
      <p:regular r:id="rId23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Relationship Id="rId20" Type="http://schemas.openxmlformats.org/officeDocument/2006/relationships/font" Target="fonts/font5.fntdata"/><Relationship Id="rId21" Type="http://schemas.openxmlformats.org/officeDocument/2006/relationships/font" Target="fonts/font6.fntdata"/><Relationship Id="rId22" Type="http://schemas.openxmlformats.org/officeDocument/2006/relationships/font" Target="fonts/font7.fntdata"/><Relationship Id="rId23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1010-1.png>
</file>

<file path=ppt/media/image-3-1.png>
</file>

<file path=ppt/media/image-4-1.png>
</file>

<file path=ppt/media/image-4-2.png>
</file>

<file path=ppt/media/image-4-3.png>
</file>

<file path=ppt/media/image-5-1.png>
</file>

<file path=ppt/media/image-5-2.png>
</file>

<file path=ppt/media/image-6-1.png>
</file>

<file path=ppt/media/image-6-2.png>
</file>

<file path=ppt/media/image-6-3.png>
</file>

<file path=ppt/media/image-8-1.png>
</file>

<file path=ppt/media/image-9-1.png>
</file>

<file path=ppt/media/image-9-2.png>
</file>

<file path=ppt/media/image-9-3.png>
</file>

<file path=ppt/media/image-9-4.png>
</file>

<file path=ppt/media/image-9-5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10-1.png"/><Relationship Id="rId2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2-1.png"/><Relationship Id="rId2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3-1.png"/><Relationship Id="rId2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4-1.png"/><Relationship Id="rId2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5-1.png"/><Relationship Id="rId2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6-1.png"/><Relationship Id="rId2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7-1.png"/><Relationship Id="rId2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8-1.png"/><Relationship Id="rId2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09-1.png"/><Relationship Id="rId2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95000"/>
            </a:srgbClr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slideLayout" Target="../slideLayouts/slideLayout5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slideLayout" Target="../slideLayouts/slideLayout6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slideLayout" Target="../slideLayouts/slideLayout7.xml"/><Relationship Id="rId5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image" Target="../media/image-9-2.png"/><Relationship Id="rId3" Type="http://schemas.openxmlformats.org/officeDocument/2006/relationships/image" Target="../media/image-9-3.png"/><Relationship Id="rId4" Type="http://schemas.openxmlformats.org/officeDocument/2006/relationships/image" Target="../media/image-9-4.png"/><Relationship Id="rId5" Type="http://schemas.openxmlformats.org/officeDocument/2006/relationships/image" Target="../media/image-9-5.png"/><Relationship Id="rId6" Type="http://schemas.openxmlformats.org/officeDocument/2006/relationships/slideLayout" Target="../slideLayouts/slideLayout10.xml"/><Relationship Id="rId7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71998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Node.js 프레젠테이션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76892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Node.js는 JavaScript 런타임 환경으로, 역동적이고 사용자 중심적인 웹 애플리케이션을 개발하는 데 탁월한 도구입니다. 이 프레젠테이션은 Node.js의 주요 기능과 핵심 개념을 쉽고 재미있게 소개합니다.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129689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10" y="5137309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70040" y="5112782"/>
            <a:ext cx="1752719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CFD0D8"/>
                </a:solidFill>
                <a:latin typeface="Instrument Sans Bold" pitchFamily="34" charset="0"/>
                <a:ea typeface="Instrument Sans Bold" pitchFamily="34" charset="-122"/>
                <a:cs typeface="Instrument Sans Bold" pitchFamily="34" charset="-120"/>
              </a:rPr>
              <a:t>작성자: 건우 이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1526" y="614005"/>
            <a:ext cx="5582722" cy="6978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50"/>
              </a:lnSpc>
              <a:buNone/>
            </a:pPr>
            <a:r>
              <a:rPr lang="en-US" sz="43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Node.js 개념</a:t>
            </a:r>
            <a:endParaRPr lang="en-US" sz="4350" dirty="0"/>
          </a:p>
        </p:txBody>
      </p:sp>
      <p:sp>
        <p:nvSpPr>
          <p:cNvPr id="3" name="Shape 1"/>
          <p:cNvSpPr/>
          <p:nvPr/>
        </p:nvSpPr>
        <p:spPr>
          <a:xfrm>
            <a:off x="781526" y="2009656"/>
            <a:ext cx="502444" cy="502444"/>
          </a:xfrm>
          <a:prstGeom prst="roundRect">
            <a:avLst>
              <a:gd name="adj" fmla="val 18667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967859" y="2093357"/>
            <a:ext cx="129659" cy="3349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1</a:t>
            </a:r>
            <a:endParaRPr lang="en-US" sz="2600" dirty="0"/>
          </a:p>
        </p:txBody>
      </p:sp>
      <p:sp>
        <p:nvSpPr>
          <p:cNvPr id="5" name="Text 3"/>
          <p:cNvSpPr/>
          <p:nvPr/>
        </p:nvSpPr>
        <p:spPr>
          <a:xfrm>
            <a:off x="1507212" y="2009656"/>
            <a:ext cx="2791301" cy="348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JavaScript 런타임</a:t>
            </a:r>
            <a:endParaRPr lang="en-US" sz="2150" dirty="0"/>
          </a:p>
        </p:txBody>
      </p:sp>
      <p:sp>
        <p:nvSpPr>
          <p:cNvPr id="6" name="Text 4"/>
          <p:cNvSpPr/>
          <p:nvPr/>
        </p:nvSpPr>
        <p:spPr>
          <a:xfrm>
            <a:off x="1507212" y="2492454"/>
            <a:ext cx="3481268" cy="10719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Node.js는 JavaScript 언어를 서버에서 실행할 수 있게 해주는 런타임 환경입니다.</a:t>
            </a:r>
            <a:endParaRPr lang="en-US" sz="1750" dirty="0"/>
          </a:p>
        </p:txBody>
      </p:sp>
      <p:sp>
        <p:nvSpPr>
          <p:cNvPr id="7" name="Shape 5"/>
          <p:cNvSpPr/>
          <p:nvPr/>
        </p:nvSpPr>
        <p:spPr>
          <a:xfrm>
            <a:off x="5211723" y="2009656"/>
            <a:ext cx="502444" cy="502444"/>
          </a:xfrm>
          <a:prstGeom prst="roundRect">
            <a:avLst>
              <a:gd name="adj" fmla="val 18667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8" name="Text 6"/>
          <p:cNvSpPr/>
          <p:nvPr/>
        </p:nvSpPr>
        <p:spPr>
          <a:xfrm>
            <a:off x="5369600" y="2093357"/>
            <a:ext cx="186571" cy="3349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2</a:t>
            </a:r>
            <a:endParaRPr lang="en-US" sz="2600" dirty="0"/>
          </a:p>
        </p:txBody>
      </p:sp>
      <p:sp>
        <p:nvSpPr>
          <p:cNvPr id="9" name="Text 7"/>
          <p:cNvSpPr/>
          <p:nvPr/>
        </p:nvSpPr>
        <p:spPr>
          <a:xfrm>
            <a:off x="5937409" y="2009656"/>
            <a:ext cx="2791301" cy="348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비동기 처리</a:t>
            </a:r>
            <a:endParaRPr lang="en-US" sz="2150" dirty="0"/>
          </a:p>
        </p:txBody>
      </p:sp>
      <p:sp>
        <p:nvSpPr>
          <p:cNvPr id="10" name="Text 8"/>
          <p:cNvSpPr/>
          <p:nvPr/>
        </p:nvSpPr>
        <p:spPr>
          <a:xfrm>
            <a:off x="5937409" y="2492454"/>
            <a:ext cx="3481268" cy="10719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Node.js는 비동기 방식으로 작동하여 입출력 작업을 빠르고 효율적으로 처리할 수 있습니다.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9641919" y="2009656"/>
            <a:ext cx="502444" cy="502444"/>
          </a:xfrm>
          <a:prstGeom prst="roundRect">
            <a:avLst>
              <a:gd name="adj" fmla="val 18667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2" name="Text 10"/>
          <p:cNvSpPr/>
          <p:nvPr/>
        </p:nvSpPr>
        <p:spPr>
          <a:xfrm>
            <a:off x="9796105" y="2093357"/>
            <a:ext cx="193953" cy="3349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3</a:t>
            </a:r>
            <a:endParaRPr lang="en-US" sz="2600" dirty="0"/>
          </a:p>
        </p:txBody>
      </p:sp>
      <p:sp>
        <p:nvSpPr>
          <p:cNvPr id="13" name="Text 11"/>
          <p:cNvSpPr/>
          <p:nvPr/>
        </p:nvSpPr>
        <p:spPr>
          <a:xfrm>
            <a:off x="10367605" y="2009656"/>
            <a:ext cx="2791301" cy="348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모듈 기반 확장성</a:t>
            </a:r>
            <a:endParaRPr lang="en-US" sz="2150" dirty="0"/>
          </a:p>
        </p:txBody>
      </p:sp>
      <p:sp>
        <p:nvSpPr>
          <p:cNvPr id="14" name="Text 12"/>
          <p:cNvSpPr/>
          <p:nvPr/>
        </p:nvSpPr>
        <p:spPr>
          <a:xfrm>
            <a:off x="10367605" y="2492454"/>
            <a:ext cx="3481268" cy="10719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Node.js는 다양한 모듈을 제공하여 애플리케이션을 쉽게 확장할 수 있습니다.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781526" y="3899297"/>
            <a:ext cx="4770239" cy="558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350"/>
              </a:lnSpc>
              <a:buNone/>
            </a:pPr>
            <a:r>
              <a:rPr lang="en-US" sz="350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Node.js로 할 수 있는 것들</a:t>
            </a:r>
            <a:endParaRPr lang="en-US" sz="3500" dirty="0"/>
          </a:p>
        </p:txBody>
      </p:sp>
      <p:sp>
        <p:nvSpPr>
          <p:cNvPr id="16" name="Shape 14"/>
          <p:cNvSpPr/>
          <p:nvPr/>
        </p:nvSpPr>
        <p:spPr>
          <a:xfrm>
            <a:off x="781526" y="4792385"/>
            <a:ext cx="6422112" cy="1301829"/>
          </a:xfrm>
          <a:prstGeom prst="roundRect">
            <a:avLst>
              <a:gd name="adj" fmla="val 7205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7" name="Text 15"/>
          <p:cNvSpPr/>
          <p:nvPr/>
        </p:nvSpPr>
        <p:spPr>
          <a:xfrm>
            <a:off x="1012388" y="5023247"/>
            <a:ext cx="2791301" cy="348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웹 서버 만들기</a:t>
            </a:r>
            <a:endParaRPr lang="en-US" sz="2150" dirty="0"/>
          </a:p>
        </p:txBody>
      </p:sp>
      <p:sp>
        <p:nvSpPr>
          <p:cNvPr id="18" name="Text 16"/>
          <p:cNvSpPr/>
          <p:nvPr/>
        </p:nvSpPr>
        <p:spPr>
          <a:xfrm>
            <a:off x="1012388" y="5506045"/>
            <a:ext cx="5960388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JavaScript로 웹 서버를 쉽게 만들 수 있습니다.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7426881" y="4792385"/>
            <a:ext cx="6422112" cy="1301829"/>
          </a:xfrm>
          <a:prstGeom prst="roundRect">
            <a:avLst>
              <a:gd name="adj" fmla="val 7205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20" name="Text 18"/>
          <p:cNvSpPr/>
          <p:nvPr/>
        </p:nvSpPr>
        <p:spPr>
          <a:xfrm>
            <a:off x="7657743" y="5023247"/>
            <a:ext cx="2791301" cy="348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실시간 채팅 앱</a:t>
            </a:r>
            <a:endParaRPr lang="en-US" sz="2150" dirty="0"/>
          </a:p>
        </p:txBody>
      </p:sp>
      <p:sp>
        <p:nvSpPr>
          <p:cNvPr id="21" name="Text 19"/>
          <p:cNvSpPr/>
          <p:nvPr/>
        </p:nvSpPr>
        <p:spPr>
          <a:xfrm>
            <a:off x="7657743" y="5506045"/>
            <a:ext cx="5960388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실시간 처리 능력을 활용하여 실시간 채팅 앱을 만들 수 있습니다.</a:t>
            </a:r>
            <a:endParaRPr lang="en-US" sz="1750" dirty="0"/>
          </a:p>
        </p:txBody>
      </p:sp>
      <p:sp>
        <p:nvSpPr>
          <p:cNvPr id="22" name="Shape 20"/>
          <p:cNvSpPr/>
          <p:nvPr/>
        </p:nvSpPr>
        <p:spPr>
          <a:xfrm>
            <a:off x="781526" y="6317456"/>
            <a:ext cx="6422112" cy="1301829"/>
          </a:xfrm>
          <a:prstGeom prst="roundRect">
            <a:avLst>
              <a:gd name="adj" fmla="val 7205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23" name="Text 21"/>
          <p:cNvSpPr/>
          <p:nvPr/>
        </p:nvSpPr>
        <p:spPr>
          <a:xfrm>
            <a:off x="1012388" y="6548318"/>
            <a:ext cx="2791301" cy="348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데이터 스트리밍 서비스</a:t>
            </a:r>
            <a:endParaRPr lang="en-US" sz="2150" dirty="0"/>
          </a:p>
        </p:txBody>
      </p:sp>
      <p:sp>
        <p:nvSpPr>
          <p:cNvPr id="24" name="Text 22"/>
          <p:cNvSpPr/>
          <p:nvPr/>
        </p:nvSpPr>
        <p:spPr>
          <a:xfrm>
            <a:off x="1012388" y="7031117"/>
            <a:ext cx="5960388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오디오, 비디오 등의 데이터 스트리밍 서비스 구축에 적합합니다.</a:t>
            </a:r>
            <a:endParaRPr lang="en-US" sz="1750" dirty="0"/>
          </a:p>
        </p:txBody>
      </p:sp>
      <p:sp>
        <p:nvSpPr>
          <p:cNvPr id="25" name="Shape 23"/>
          <p:cNvSpPr/>
          <p:nvPr/>
        </p:nvSpPr>
        <p:spPr>
          <a:xfrm>
            <a:off x="7426881" y="6317456"/>
            <a:ext cx="6422112" cy="1301829"/>
          </a:xfrm>
          <a:prstGeom prst="roundRect">
            <a:avLst>
              <a:gd name="adj" fmla="val 7205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26" name="Text 24"/>
          <p:cNvSpPr/>
          <p:nvPr/>
        </p:nvSpPr>
        <p:spPr>
          <a:xfrm>
            <a:off x="7657743" y="6548318"/>
            <a:ext cx="2791301" cy="3488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API 서버 만들기</a:t>
            </a:r>
            <a:endParaRPr lang="en-US" sz="2150" dirty="0"/>
          </a:p>
        </p:txBody>
      </p:sp>
      <p:sp>
        <p:nvSpPr>
          <p:cNvPr id="27" name="Text 25"/>
          <p:cNvSpPr/>
          <p:nvPr/>
        </p:nvSpPr>
        <p:spPr>
          <a:xfrm>
            <a:off x="7657743" y="7031117"/>
            <a:ext cx="5960388" cy="3573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REST API 서버를 쉽게 구축할 수 있습니다.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427488" y="2124432"/>
            <a:ext cx="4919305" cy="3980617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539960"/>
            <a:ext cx="740925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Node.js와 Python, Ruby 비교 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815715"/>
            <a:ext cx="214955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Node.js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4396859"/>
            <a:ext cx="2149554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JavaScript 기반의 실시간 애플리케이션 개발에 탁월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3504367" y="3815715"/>
            <a:ext cx="214955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Python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3504367" y="4396859"/>
            <a:ext cx="214955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데이터 분석과 머신러닝에 강점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6214943" y="3815715"/>
            <a:ext cx="2149554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Ruby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6214943" y="4396859"/>
            <a:ext cx="2149554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웹 애플리케이션 개발에 널리 사용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9979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Node.js의 기술적 특징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248733"/>
            <a:ext cx="4120753" cy="254674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078968"/>
            <a:ext cx="41207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비동기 처리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5577959"/>
            <a:ext cx="412075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이벤트 기반 비동기 I/O 모델로 높은 처리량과 확장성 제공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
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웹 서버에서 데이터베이스 쿼리 수행 시 다른 요청 처리 가능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4704" y="2248733"/>
            <a:ext cx="4120872" cy="254686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54704" y="5079087"/>
            <a:ext cx="412087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고성능 V8 엔진</a:t>
            </a:r>
            <a:endParaRPr lang="en-US" sz="1750" dirty="0"/>
          </a:p>
        </p:txBody>
      </p:sp>
      <p:sp>
        <p:nvSpPr>
          <p:cNvPr id="8" name="Text 4"/>
          <p:cNvSpPr/>
          <p:nvPr/>
        </p:nvSpPr>
        <p:spPr>
          <a:xfrm>
            <a:off x="5254704" y="5578078"/>
            <a:ext cx="412087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Google의 V8 JavaScript 엔진 사용으로 빠른 실행 속도와 효율적 메모리 관리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
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최신 ECMAScript 표준 준수, 최적화된 컴파일러와 가비지 컬렉터 탑재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5738" y="2248733"/>
            <a:ext cx="4120753" cy="254674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5738" y="5078968"/>
            <a:ext cx="41207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이벤트 기반 아키텍처</a:t>
            </a:r>
            <a:endParaRPr lang="en-US" sz="1750" dirty="0"/>
          </a:p>
        </p:txBody>
      </p:sp>
      <p:sp>
        <p:nvSpPr>
          <p:cNvPr id="11" name="Text 6"/>
          <p:cNvSpPr/>
          <p:nvPr/>
        </p:nvSpPr>
        <p:spPr>
          <a:xfrm>
            <a:off x="9715738" y="5577959"/>
            <a:ext cx="412075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실시간 대응, 유연성, 병렬 처리 등의 장점 제공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
</a:t>
            </a:r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채팅 앱, 실시간 데이터 스트리밍 서비스 등 다양한 실시간 애플리케이션 개발 가능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03277" y="395407"/>
            <a:ext cx="3775234" cy="4492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500"/>
              </a:lnSpc>
              <a:buNone/>
            </a:pPr>
            <a:r>
              <a:rPr lang="en-US" sz="280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실시간 애플리케이션 사례</a:t>
            </a:r>
            <a:endParaRPr lang="en-US" sz="2800" dirty="0"/>
          </a:p>
        </p:txBody>
      </p:sp>
      <p:sp>
        <p:nvSpPr>
          <p:cNvPr id="3" name="Text 1"/>
          <p:cNvSpPr/>
          <p:nvPr/>
        </p:nvSpPr>
        <p:spPr>
          <a:xfrm>
            <a:off x="503277" y="1189553"/>
            <a:ext cx="6636544" cy="2300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800"/>
              </a:lnSpc>
              <a:buNone/>
            </a:pPr>
            <a:r>
              <a:rPr lang="en-US" sz="1100" b="1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실시간 주식 거래</a:t>
            </a:r>
            <a:endParaRPr lang="en-US" sz="1100" dirty="0"/>
          </a:p>
        </p:txBody>
      </p:sp>
      <p:sp>
        <p:nvSpPr>
          <p:cNvPr id="4" name="Text 2"/>
          <p:cNvSpPr/>
          <p:nvPr/>
        </p:nvSpPr>
        <p:spPr>
          <a:xfrm>
            <a:off x="503277" y="1548884"/>
            <a:ext cx="6636544" cy="46005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실시간 데이터 분석과 의사 결정이 필수적인 주식 거래 시장에서 Node.js는 지연 없이 빠르고 안정적인 서비스를 제공합니다.</a:t>
            </a:r>
            <a:endParaRPr lang="en-US" sz="1100" dirty="0"/>
          </a:p>
        </p:txBody>
      </p:sp>
      <p:sp>
        <p:nvSpPr>
          <p:cNvPr id="5" name="Text 3"/>
          <p:cNvSpPr/>
          <p:nvPr/>
        </p:nvSpPr>
        <p:spPr>
          <a:xfrm>
            <a:off x="503277" y="2138243"/>
            <a:ext cx="6636544" cy="2300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800"/>
              </a:lnSpc>
              <a:buNone/>
            </a:pPr>
            <a:r>
              <a:rPr lang="en-US" sz="1100" b="1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실시간 교통 관제</a:t>
            </a:r>
            <a:endParaRPr lang="en-US" sz="1100" dirty="0"/>
          </a:p>
        </p:txBody>
      </p:sp>
      <p:sp>
        <p:nvSpPr>
          <p:cNvPr id="6" name="Text 4"/>
          <p:cNvSpPr/>
          <p:nvPr/>
        </p:nvSpPr>
        <p:spPr>
          <a:xfrm>
            <a:off x="503277" y="2497574"/>
            <a:ext cx="6636544" cy="2300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실시간으로 교통 상황을 모니터링하고 분석하여 운전자에게 빠른 알림을 보내는 데 Node.js가 활용됩니다.</a:t>
            </a:r>
            <a:endParaRPr lang="en-US" sz="1100" dirty="0"/>
          </a:p>
        </p:txBody>
      </p:sp>
      <p:pic>
        <p:nvPicPr>
          <p:cNvPr id="7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498199" y="1221938"/>
            <a:ext cx="6636544" cy="3617833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503277" y="5292447"/>
            <a:ext cx="6636544" cy="2300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800"/>
              </a:lnSpc>
              <a:buNone/>
            </a:pPr>
            <a:r>
              <a:rPr lang="en-US" sz="1100" b="1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실시간 재난 대응</a:t>
            </a:r>
            <a:endParaRPr lang="en-US" sz="1100" dirty="0"/>
          </a:p>
        </p:txBody>
      </p:sp>
      <p:sp>
        <p:nvSpPr>
          <p:cNvPr id="9" name="Text 6"/>
          <p:cNvSpPr/>
          <p:nvPr/>
        </p:nvSpPr>
        <p:spPr>
          <a:xfrm>
            <a:off x="503277" y="5651778"/>
            <a:ext cx="6636544" cy="2300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재난 발생 시 실시간으로 데이터를 수집하고 분석하여 신속한 대응이 가능하도록 Node.js가 활용됩니다.</a:t>
            </a:r>
            <a:endParaRPr lang="en-US" sz="1100" dirty="0"/>
          </a:p>
        </p:txBody>
      </p:sp>
      <p:sp>
        <p:nvSpPr>
          <p:cNvPr id="10" name="Text 7"/>
          <p:cNvSpPr/>
          <p:nvPr/>
        </p:nvSpPr>
        <p:spPr>
          <a:xfrm>
            <a:off x="503277" y="6011108"/>
            <a:ext cx="6636544" cy="2300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800"/>
              </a:lnSpc>
              <a:buNone/>
            </a:pPr>
            <a:r>
              <a:rPr lang="en-US" sz="1100" b="1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실시간 고객 경험 개선</a:t>
            </a:r>
            <a:endParaRPr lang="en-US" sz="1100" dirty="0"/>
          </a:p>
        </p:txBody>
      </p:sp>
      <p:sp>
        <p:nvSpPr>
          <p:cNvPr id="11" name="Text 8"/>
          <p:cNvSpPr/>
          <p:nvPr/>
        </p:nvSpPr>
        <p:spPr>
          <a:xfrm>
            <a:off x="503277" y="6370439"/>
            <a:ext cx="6636544" cy="23002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1800"/>
              </a:lnSpc>
              <a:buNone/>
            </a:pPr>
            <a:r>
              <a:rPr lang="en-US" sz="11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고객 행동 데이터를 실시간으로 분석하여 고객 경험을 향상시키는 데 Node.js가 사용됩니다.</a:t>
            </a:r>
            <a:endParaRPr lang="en-US" sz="1100" dirty="0"/>
          </a:p>
        </p:txBody>
      </p:sp>
      <p:pic>
        <p:nvPicPr>
          <p:cNvPr id="12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98199" y="5324832"/>
            <a:ext cx="6636544" cy="440662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147405"/>
            <a:ext cx="8966716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클라우드및 마이크로서비스의 Node.js</a:t>
            </a:r>
            <a:endParaRPr lang="en-US" sz="44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93790" y="2309813"/>
            <a:ext cx="4120753" cy="254674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140047"/>
            <a:ext cx="297715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클라우드 친화적 아키텍처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93790" y="5630466"/>
            <a:ext cx="41207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Node.js는 클라우드 기반 인프라와 완벽하게 어울리며, 확장성 및 보안성을 극대화하여 신뢰할 수 있는 솔루션을 제공합니다.</a:t>
            </a:r>
            <a:endParaRPr lang="en-US" sz="17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4704" y="2309813"/>
            <a:ext cx="4120872" cy="254686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254704" y="5140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마이크로서비스 최적화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5254704" y="5630585"/>
            <a:ext cx="4120872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Node.js는 단일 프로세스 기반의 경량 런타임 환경으로, 마이크로서비스 구조에 이상적입니다. 자유로운 확장성과 높은 처리량을 제공합니다.</a:t>
            </a:r>
            <a:endParaRPr lang="en-US" sz="17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5738" y="2309813"/>
            <a:ext cx="4120753" cy="2546747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715738" y="5140047"/>
            <a:ext cx="297715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서버리스 기술과의 시너지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9715738" y="5630466"/>
            <a:ext cx="41207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Node.js는 AWS Lambda와 같은 서버리스 기술과 잘 어울리며, 신속한 배포와 운영 비용 절감의 혜택을 누릴 수 있습니다.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674846" y="530185"/>
            <a:ext cx="7581900" cy="6025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700"/>
              </a:lnSpc>
              <a:buNone/>
            </a:pPr>
            <a:r>
              <a:rPr lang="en-US" sz="37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Node.js, 웹 개발의 새로운 지평을 열다</a:t>
            </a:r>
            <a:endParaRPr lang="en-US" sz="3750" dirty="0"/>
          </a:p>
        </p:txBody>
      </p:sp>
      <p:sp>
        <p:nvSpPr>
          <p:cNvPr id="3" name="Shape 1"/>
          <p:cNvSpPr/>
          <p:nvPr/>
        </p:nvSpPr>
        <p:spPr>
          <a:xfrm>
            <a:off x="674846" y="1518285"/>
            <a:ext cx="1660088" cy="1110734"/>
          </a:xfrm>
          <a:prstGeom prst="roundRect">
            <a:avLst>
              <a:gd name="adj" fmla="val 7291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4" name="Text 2"/>
          <p:cNvSpPr/>
          <p:nvPr/>
        </p:nvSpPr>
        <p:spPr>
          <a:xfrm>
            <a:off x="875228" y="1880830"/>
            <a:ext cx="93345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1</a:t>
            </a:r>
            <a:endParaRPr lang="en-US" sz="1850" dirty="0"/>
          </a:p>
        </p:txBody>
      </p:sp>
      <p:sp>
        <p:nvSpPr>
          <p:cNvPr id="5" name="Text 3"/>
          <p:cNvSpPr/>
          <p:nvPr/>
        </p:nvSpPr>
        <p:spPr>
          <a:xfrm>
            <a:off x="2527697" y="1711047"/>
            <a:ext cx="2410182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시작: 혁신의 씨앗</a:t>
            </a:r>
            <a:endParaRPr lang="en-US" sz="1850" dirty="0"/>
          </a:p>
        </p:txBody>
      </p:sp>
      <p:sp>
        <p:nvSpPr>
          <p:cNvPr id="6" name="Text 4"/>
          <p:cNvSpPr/>
          <p:nvPr/>
        </p:nvSpPr>
        <p:spPr>
          <a:xfrm>
            <a:off x="2527697" y="2127885"/>
            <a:ext cx="8419981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2009년, Ryan Dahl은 기존 웹 서버의 한계를 극복하고자 새로운 접근법으로 Node.js 개발에 착수했습니다.</a:t>
            </a:r>
            <a:endParaRPr lang="en-US" sz="1500" dirty="0"/>
          </a:p>
        </p:txBody>
      </p:sp>
      <p:sp>
        <p:nvSpPr>
          <p:cNvPr id="7" name="Shape 5"/>
          <p:cNvSpPr/>
          <p:nvPr/>
        </p:nvSpPr>
        <p:spPr>
          <a:xfrm>
            <a:off x="2431256" y="2619494"/>
            <a:ext cx="11427976" cy="11430"/>
          </a:xfrm>
          <a:prstGeom prst="roundRect">
            <a:avLst>
              <a:gd name="adj" fmla="val 708530"/>
            </a:avLst>
          </a:prstGeom>
          <a:solidFill>
            <a:srgbClr val="56565B"/>
          </a:solidFill>
          <a:ln/>
        </p:spPr>
      </p:sp>
      <p:sp>
        <p:nvSpPr>
          <p:cNvPr id="8" name="Shape 6"/>
          <p:cNvSpPr/>
          <p:nvPr/>
        </p:nvSpPr>
        <p:spPr>
          <a:xfrm>
            <a:off x="674846" y="2725341"/>
            <a:ext cx="3320177" cy="1110734"/>
          </a:xfrm>
          <a:prstGeom prst="roundRect">
            <a:avLst>
              <a:gd name="adj" fmla="val 7291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9" name="Text 7"/>
          <p:cNvSpPr/>
          <p:nvPr/>
        </p:nvSpPr>
        <p:spPr>
          <a:xfrm>
            <a:off x="875228" y="3087886"/>
            <a:ext cx="134303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2</a:t>
            </a:r>
            <a:endParaRPr lang="en-US" sz="1850" dirty="0"/>
          </a:p>
        </p:txBody>
      </p:sp>
      <p:sp>
        <p:nvSpPr>
          <p:cNvPr id="10" name="Text 8"/>
          <p:cNvSpPr/>
          <p:nvPr/>
        </p:nvSpPr>
        <p:spPr>
          <a:xfrm>
            <a:off x="4187785" y="2918103"/>
            <a:ext cx="2547937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혁신: 비동기 I/O 아키텍처</a:t>
            </a:r>
            <a:endParaRPr lang="en-US" sz="1850" dirty="0"/>
          </a:p>
        </p:txBody>
      </p:sp>
      <p:sp>
        <p:nvSpPr>
          <p:cNvPr id="11" name="Text 9"/>
          <p:cNvSpPr/>
          <p:nvPr/>
        </p:nvSpPr>
        <p:spPr>
          <a:xfrm>
            <a:off x="4187785" y="3334941"/>
            <a:ext cx="8485108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기존의 웹 서버와는 다른 비동기 I/O 기반의 이벤트 드리븐 아키텍처로 웹 개발의 새로운 가능성을 열었습니다.</a:t>
            </a:r>
            <a:endParaRPr lang="en-US" sz="1500" dirty="0"/>
          </a:p>
        </p:txBody>
      </p:sp>
      <p:sp>
        <p:nvSpPr>
          <p:cNvPr id="12" name="Shape 10"/>
          <p:cNvSpPr/>
          <p:nvPr/>
        </p:nvSpPr>
        <p:spPr>
          <a:xfrm>
            <a:off x="4091345" y="3826550"/>
            <a:ext cx="9767888" cy="11430"/>
          </a:xfrm>
          <a:prstGeom prst="roundRect">
            <a:avLst>
              <a:gd name="adj" fmla="val 708530"/>
            </a:avLst>
          </a:prstGeom>
          <a:solidFill>
            <a:srgbClr val="56565B"/>
          </a:solidFill>
          <a:ln/>
        </p:spPr>
      </p:sp>
      <p:sp>
        <p:nvSpPr>
          <p:cNvPr id="13" name="Shape 11"/>
          <p:cNvSpPr/>
          <p:nvPr/>
        </p:nvSpPr>
        <p:spPr>
          <a:xfrm>
            <a:off x="674846" y="3932396"/>
            <a:ext cx="4980265" cy="1110734"/>
          </a:xfrm>
          <a:prstGeom prst="roundRect">
            <a:avLst>
              <a:gd name="adj" fmla="val 7291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4" name="Text 12"/>
          <p:cNvSpPr/>
          <p:nvPr/>
        </p:nvSpPr>
        <p:spPr>
          <a:xfrm>
            <a:off x="875228" y="4294942"/>
            <a:ext cx="139541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3</a:t>
            </a:r>
            <a:endParaRPr lang="en-US" sz="1850" dirty="0"/>
          </a:p>
        </p:txBody>
      </p:sp>
      <p:sp>
        <p:nvSpPr>
          <p:cNvPr id="15" name="Text 13"/>
          <p:cNvSpPr/>
          <p:nvPr/>
        </p:nvSpPr>
        <p:spPr>
          <a:xfrm>
            <a:off x="5847874" y="4125158"/>
            <a:ext cx="2410182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성장: 빠른 확산</a:t>
            </a:r>
            <a:endParaRPr lang="en-US" sz="1850" dirty="0"/>
          </a:p>
        </p:txBody>
      </p:sp>
      <p:sp>
        <p:nvSpPr>
          <p:cNvPr id="16" name="Text 14"/>
          <p:cNvSpPr/>
          <p:nvPr/>
        </p:nvSpPr>
        <p:spPr>
          <a:xfrm>
            <a:off x="5847874" y="4541996"/>
            <a:ext cx="6508552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2010년대 중반, Node.js가 빠르게 확산되면서 웹 개발의 새로운 표준이 되었습니다.</a:t>
            </a:r>
            <a:endParaRPr lang="en-US" sz="1500" dirty="0"/>
          </a:p>
        </p:txBody>
      </p:sp>
      <p:sp>
        <p:nvSpPr>
          <p:cNvPr id="17" name="Shape 15"/>
          <p:cNvSpPr/>
          <p:nvPr/>
        </p:nvSpPr>
        <p:spPr>
          <a:xfrm>
            <a:off x="5751433" y="5033605"/>
            <a:ext cx="8107799" cy="11430"/>
          </a:xfrm>
          <a:prstGeom prst="roundRect">
            <a:avLst>
              <a:gd name="adj" fmla="val 708530"/>
            </a:avLst>
          </a:prstGeom>
          <a:solidFill>
            <a:srgbClr val="56565B"/>
          </a:solidFill>
          <a:ln/>
        </p:spPr>
      </p:sp>
      <p:sp>
        <p:nvSpPr>
          <p:cNvPr id="18" name="Shape 16"/>
          <p:cNvSpPr/>
          <p:nvPr/>
        </p:nvSpPr>
        <p:spPr>
          <a:xfrm>
            <a:off x="674846" y="5139452"/>
            <a:ext cx="6640354" cy="1419106"/>
          </a:xfrm>
          <a:prstGeom prst="roundRect">
            <a:avLst>
              <a:gd name="adj" fmla="val 5707"/>
            </a:avLst>
          </a:prstGeom>
          <a:solidFill>
            <a:srgbClr val="3D3D42"/>
          </a:solidFill>
          <a:ln w="7620">
            <a:solidFill>
              <a:srgbClr val="56565B"/>
            </a:solidFill>
            <a:prstDash val="solid"/>
          </a:ln>
        </p:spPr>
      </p:sp>
      <p:sp>
        <p:nvSpPr>
          <p:cNvPr id="19" name="Text 17"/>
          <p:cNvSpPr/>
          <p:nvPr/>
        </p:nvSpPr>
        <p:spPr>
          <a:xfrm>
            <a:off x="875228" y="5656183"/>
            <a:ext cx="148233" cy="3855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3000"/>
              </a:lnSpc>
              <a:buNone/>
            </a:pPr>
            <a:r>
              <a:rPr lang="en-US" sz="18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4</a:t>
            </a:r>
            <a:endParaRPr lang="en-US" sz="1850" dirty="0"/>
          </a:p>
        </p:txBody>
      </p:sp>
      <p:sp>
        <p:nvSpPr>
          <p:cNvPr id="20" name="Text 18"/>
          <p:cNvSpPr/>
          <p:nvPr/>
        </p:nvSpPr>
        <p:spPr>
          <a:xfrm>
            <a:off x="7507962" y="5332214"/>
            <a:ext cx="2410182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발전: 생태계 구축</a:t>
            </a:r>
            <a:endParaRPr lang="en-US" sz="1850" dirty="0"/>
          </a:p>
        </p:txBody>
      </p:sp>
      <p:sp>
        <p:nvSpPr>
          <p:cNvPr id="21" name="Text 19"/>
          <p:cNvSpPr/>
          <p:nvPr/>
        </p:nvSpPr>
        <p:spPr>
          <a:xfrm>
            <a:off x="7507962" y="5749052"/>
            <a:ext cx="6254829" cy="616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수많은 오픈소스 라이브러리와 프레임워크가 개발되며 Node.js 생태계가 급속도로 성장했습니다.</a:t>
            </a:r>
            <a:endParaRPr lang="en-US" sz="1500" dirty="0"/>
          </a:p>
        </p:txBody>
      </p:sp>
      <p:sp>
        <p:nvSpPr>
          <p:cNvPr id="22" name="Text 20"/>
          <p:cNvSpPr/>
          <p:nvPr/>
        </p:nvSpPr>
        <p:spPr>
          <a:xfrm>
            <a:off x="674846" y="6775371"/>
            <a:ext cx="13280708" cy="9251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Node.js는 웹 개발의 획기적인 새로운 패러다임을 제시했습니다. 2009년 Ryan Dahl이 개발을 시작한 Node.js는 기존의 웹 서버와는 다른 혁신적인 접근법을 도입했죠. 비동기 I/O 기반의 이벤트 드리븐 아키텍처는 높은 성능과 확장성을 제공하며 웹 개발의 새로운 표준이 되었습니다. 수많은 오픈소스 라이브러리와 프레임워크가 빠르게 생태계를 구축하면서 Node.js는 더욱 강력해졌습니다.</a:t>
            </a:r>
            <a:endParaRPr lang="en-US" sz="15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77332" y="624007"/>
            <a:ext cx="5649754" cy="7061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0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Node.js 요약</a:t>
            </a:r>
            <a:endParaRPr lang="en-US" sz="4400" dirty="0"/>
          </a:p>
        </p:txBody>
      </p:sp>
      <p:sp>
        <p:nvSpPr>
          <p:cNvPr id="4" name="Shape 1"/>
          <p:cNvSpPr/>
          <p:nvPr/>
        </p:nvSpPr>
        <p:spPr>
          <a:xfrm>
            <a:off x="6277332" y="1669137"/>
            <a:ext cx="7562136" cy="4597718"/>
          </a:xfrm>
          <a:prstGeom prst="roundRect">
            <a:avLst>
              <a:gd name="adj" fmla="val 2064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84952" y="1676757"/>
            <a:ext cx="7546896" cy="229123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510933" y="1819870"/>
            <a:ext cx="3317677" cy="4236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핵심 개념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6510933" y="2378988"/>
            <a:ext cx="3317677" cy="14458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Node.js는 이벤트 기반의 비동기 I/O 런타임 환경으로, 확장성 있는 네트워크 애플리케이션 개발에 최적화되어 있습니다.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0288191" y="1819870"/>
            <a:ext cx="3317677" cy="4236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장단점</a:t>
            </a:r>
            <a:endParaRPr lang="en-US" sz="2650" dirty="0"/>
          </a:p>
        </p:txBody>
      </p:sp>
      <p:sp>
        <p:nvSpPr>
          <p:cNvPr id="9" name="Text 6"/>
          <p:cNvSpPr/>
          <p:nvPr/>
        </p:nvSpPr>
        <p:spPr>
          <a:xfrm>
            <a:off x="10288191" y="2378988"/>
            <a:ext cx="3317677" cy="14458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Node.js는 빠른 속도, 높은 확장성, 효율적인 메모리 사용 등의 장점이 있지만, 싱글 스레드 구조로 인한 한계도 존재합니다.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4952" y="3967996"/>
            <a:ext cx="7546896" cy="229123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1" name="Text 8"/>
          <p:cNvSpPr/>
          <p:nvPr/>
        </p:nvSpPr>
        <p:spPr>
          <a:xfrm>
            <a:off x="6510933" y="4111109"/>
            <a:ext cx="3317677" cy="4236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활용 사례</a:t>
            </a:r>
            <a:endParaRPr lang="en-US" sz="2650" dirty="0"/>
          </a:p>
        </p:txBody>
      </p:sp>
      <p:sp>
        <p:nvSpPr>
          <p:cNvPr id="12" name="Text 9"/>
          <p:cNvSpPr/>
          <p:nvPr/>
        </p:nvSpPr>
        <p:spPr>
          <a:xfrm>
            <a:off x="6510933" y="4670227"/>
            <a:ext cx="3317677" cy="10844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실시간 웹 애플리케이션, API 서버, 마이크로서비스 등 다양한 분야에서 Node.js가 활용되고 있습니다.</a:t>
            </a:r>
            <a:endParaRPr lang="en-US" sz="1750" dirty="0"/>
          </a:p>
        </p:txBody>
      </p:sp>
      <p:sp>
        <p:nvSpPr>
          <p:cNvPr id="13" name="Text 10"/>
          <p:cNvSpPr/>
          <p:nvPr/>
        </p:nvSpPr>
        <p:spPr>
          <a:xfrm>
            <a:off x="10288191" y="4111109"/>
            <a:ext cx="3317677" cy="42362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300"/>
              </a:lnSpc>
              <a:buNone/>
            </a:pPr>
            <a:r>
              <a:rPr lang="en-US" sz="26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향후 발전 방향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0288191" y="4670227"/>
            <a:ext cx="3317677" cy="14458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Node.js는 지속적인 성능 향상과 새로운 기능 추가를 통해 웹 개발의 새로운 지평을 열어갈 것으로 기대됩니다.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6277332" y="6521053"/>
            <a:ext cx="7562136" cy="10844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0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이번 프레젠테이션을 통해 Node.js의 개념과 특징, 활용 사례 등을 살펴보았습니다. Node.js는 빠른 속도와 확장성을 갖추고 있어 다양한 분야에서 활용되고 있습니다. 앞으로도 Node.js는 웹 개발 분야에서 중요한 역할을 할 것으로 전망됩니다.</a:t>
            </a:r>
            <a:endParaRPr lang="en-US" sz="17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05858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CBCCCE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향후 발전 방향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2107525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93790" y="29013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지속적인 발전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93790" y="3391733"/>
            <a:ext cx="36080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Node.js는 계속해서 성능, 안정성, 생산성 향상을 추구하며 발전할 것입니다.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2021" y="2107525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4742021" y="29013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풍성한 생태계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4742021" y="3391733"/>
            <a:ext cx="3608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Node.js 생태계는 더욱 다양한 라이브러리와 프레임워크로 확장될 것입니다.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797981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93790" y="5591770"/>
            <a:ext cx="318313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클라우드와 마이크로서비스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93790" y="6082189"/>
            <a:ext cx="360807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Node.js는 클라우드 환경과 마이크로서비스 아키텍처에 최적화될 것입니다.</a:t>
            </a:r>
            <a:endParaRPr lang="en-US" sz="1750" dirty="0"/>
          </a:p>
        </p:txBody>
      </p:sp>
      <p:pic>
        <p:nvPicPr>
          <p:cNvPr id="13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42021" y="4797981"/>
            <a:ext cx="566976" cy="566976"/>
          </a:xfrm>
          <a:prstGeom prst="rect">
            <a:avLst/>
          </a:prstGeom>
        </p:spPr>
      </p:pic>
      <p:sp>
        <p:nvSpPr>
          <p:cNvPr id="14" name="Text 7"/>
          <p:cNvSpPr/>
          <p:nvPr/>
        </p:nvSpPr>
        <p:spPr>
          <a:xfrm>
            <a:off x="4742021" y="559177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CFD0D8"/>
                </a:solidFill>
                <a:latin typeface="Instrument Sans Semi Bold" pitchFamily="34" charset="0"/>
                <a:ea typeface="Instrument Sans Semi Bold" pitchFamily="34" charset="-122"/>
                <a:cs typeface="Instrument Sans Semi Bold" pitchFamily="34" charset="-120"/>
              </a:rPr>
              <a:t>혁신적인 활용</a:t>
            </a:r>
            <a:endParaRPr lang="en-US" sz="2200" dirty="0"/>
          </a:p>
        </p:txBody>
      </p:sp>
      <p:sp>
        <p:nvSpPr>
          <p:cNvPr id="15" name="Text 8"/>
          <p:cNvSpPr/>
          <p:nvPr/>
        </p:nvSpPr>
        <p:spPr>
          <a:xfrm>
            <a:off x="4742021" y="6082189"/>
            <a:ext cx="3608189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실시간 데이터 처리, IoT, AI 등 새로운 영역에서 Node.js의 활용이 확대될 것입니다.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2024-11-04T12:32:34Z</dcterms:created>
  <dcterms:modified xsi:type="dcterms:W3CDTF">2024-11-04T12:32:34Z</dcterms:modified>
</cp:coreProperties>
</file>